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Playfair Display"/>
      <p:regular r:id="rId18"/>
      <p:bold r:id="rId19"/>
      <p:italic r:id="rId20"/>
      <p:boldItalic r:id="rId21"/>
    </p:embeddedFont>
    <p:embeddedFont>
      <p:font typeface="Lato"/>
      <p:regular r:id="rId22"/>
      <p:bold r:id="rId23"/>
      <p:italic r:id="rId24"/>
      <p:boldItalic r:id="rId25"/>
    </p:embeddedFont>
    <p:embeddedFont>
      <p:font typeface="Domine"/>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italic.fntdata"/><Relationship Id="rId22" Type="http://schemas.openxmlformats.org/officeDocument/2006/relationships/font" Target="fonts/Lato-regular.fntdata"/><Relationship Id="rId21" Type="http://schemas.openxmlformats.org/officeDocument/2006/relationships/font" Target="fonts/PlayfairDisplay-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omine-regular.fntdata"/><Relationship Id="rId25" Type="http://schemas.openxmlformats.org/officeDocument/2006/relationships/font" Target="fonts/Lato-boldItalic.fntdata"/><Relationship Id="rId27" Type="http://schemas.openxmlformats.org/officeDocument/2006/relationships/font" Target="fonts/Domine-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layfairDisplay-bold.fntdata"/><Relationship Id="rId18" Type="http://schemas.openxmlformats.org/officeDocument/2006/relationships/font" Target="fonts/PlayfairDi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e228bc422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e228bc422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e228bc42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e228bc42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e228bc422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e228bc422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e228bc422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e228bc422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e228bc422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e228bc422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e228bc422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e228bc422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e228bc422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e228bc422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e228bc4226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e228bc422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e228bc4226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e228bc4226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e228bc4226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e228bc4226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e228bc4226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e228bc4226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rgbClr val="D845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None/>
              <a:defRPr>
                <a:solidFill>
                  <a:schemeClr val="lt1"/>
                </a:solidFill>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None/>
              <a:defRPr b="1">
                <a:solidFill>
                  <a:schemeClr val="lt1"/>
                </a:solidFill>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453F"/>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p:nvPr/>
        </p:nvSpPr>
        <p:spPr>
          <a:xfrm>
            <a:off x="0" y="5045700"/>
            <a:ext cx="9144000" cy="97800"/>
          </a:xfrm>
          <a:prstGeom prst="rect">
            <a:avLst/>
          </a:prstGeom>
          <a:solidFill>
            <a:srgbClr val="EEB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Clr>
                <a:srgbClr val="D8453F"/>
              </a:buClr>
              <a:buSzPts val="3200"/>
              <a:buNone/>
              <a:defRPr>
                <a:solidFill>
                  <a:srgbClr val="D8453F"/>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7" name="Google Shape;27;p6"/>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EEB33A"/>
        </a:solidFill>
      </p:bgPr>
    </p:bg>
    <p:spTree>
      <p:nvGrpSpPr>
        <p:cNvPr id="32" name="Shape 32"/>
        <p:cNvGrpSpPr/>
        <p:nvPr/>
      </p:nvGrpSpPr>
      <p:grpSpPr>
        <a:xfrm>
          <a:off x="0" y="0"/>
          <a:ext cx="0" cy="0"/>
          <a:chOff x="0" y="0"/>
          <a:chExt cx="0" cy="0"/>
        </a:xfrm>
      </p:grpSpPr>
      <p:sp>
        <p:nvSpPr>
          <p:cNvPr id="33" name="Google Shape;33;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4" name="Google Shape;34;p8"/>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rgbClr val="EEB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EEB33A"/>
              </a:highlight>
            </a:endParaRPr>
          </a:p>
        </p:txBody>
      </p:sp>
      <p:cxnSp>
        <p:nvCxnSpPr>
          <p:cNvPr id="37" name="Google Shape;3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8" name="Google Shape;38;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D8453F"/>
              </a:buClr>
              <a:buSzPts val="4200"/>
              <a:buNone/>
              <a:defRPr sz="4200">
                <a:solidFill>
                  <a:srgbClr val="D8453F"/>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1" name="Google Shape;41;p9"/>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48" name="Google Shape;48;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D8453F"/>
              </a:buClr>
              <a:buSzPts val="3200"/>
              <a:buFont typeface="Domine"/>
              <a:buNone/>
              <a:defRPr b="1" sz="3200">
                <a:solidFill>
                  <a:srgbClr val="D8453F"/>
                </a:solidFill>
                <a:latin typeface="Domine"/>
                <a:ea typeface="Domine"/>
                <a:cs typeface="Domine"/>
                <a:sym typeface="Domine"/>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Domine"/>
              <a:buChar char="●"/>
              <a:defRPr sz="1800">
                <a:solidFill>
                  <a:schemeClr val="dk2"/>
                </a:solidFill>
                <a:latin typeface="Domine"/>
                <a:ea typeface="Domine"/>
                <a:cs typeface="Domine"/>
                <a:sym typeface="Domine"/>
              </a:defRPr>
            </a:lvl1pPr>
            <a:lvl2pPr indent="-317500" lvl="1" marL="9144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2pPr>
            <a:lvl3pPr indent="-317500" lvl="2" marL="13716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3pPr>
            <a:lvl4pPr indent="-317500" lvl="3" marL="18288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4pPr>
            <a:lvl5pPr indent="-317500" lvl="4" marL="22860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5pPr>
            <a:lvl6pPr indent="-317500" lvl="5" marL="27432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6pPr>
            <a:lvl7pPr indent="-317500" lvl="6" marL="32004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7pPr>
            <a:lvl8pPr indent="-317500" lvl="7" marL="36576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8pPr>
            <a:lvl9pPr indent="-317500" lvl="8" marL="41148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9pPr>
          </a:lstStyle>
          <a:p/>
        </p:txBody>
      </p:sp>
      <p:pic>
        <p:nvPicPr>
          <p:cNvPr id="8" name="Google Shape;8;p1"/>
          <p:cNvPicPr preferRelativeResize="0"/>
          <p:nvPr/>
        </p:nvPicPr>
        <p:blipFill>
          <a:blip r:embed="rId1">
            <a:alphaModFix/>
          </a:blip>
          <a:stretch>
            <a:fillRect/>
          </a:stretch>
        </p:blipFill>
        <p:spPr>
          <a:xfrm>
            <a:off x="8235275" y="4661975"/>
            <a:ext cx="733075" cy="3124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pic>
        <p:nvPicPr>
          <p:cNvPr id="56" name="Google Shape;56;p13"/>
          <p:cNvPicPr preferRelativeResize="0"/>
          <p:nvPr/>
        </p:nvPicPr>
        <p:blipFill>
          <a:blip r:embed="rId3">
            <a:alphaModFix/>
          </a:blip>
          <a:stretch>
            <a:fillRect/>
          </a:stretch>
        </p:blipFill>
        <p:spPr>
          <a:xfrm>
            <a:off x="-199287" y="-311725"/>
            <a:ext cx="9390326" cy="6680523"/>
          </a:xfrm>
          <a:prstGeom prst="rect">
            <a:avLst/>
          </a:prstGeom>
          <a:noFill/>
          <a:ln>
            <a:noFill/>
          </a:ln>
        </p:spPr>
      </p:pic>
      <p:sp>
        <p:nvSpPr>
          <p:cNvPr id="57" name="Google Shape;57;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D8453F"/>
                </a:solidFill>
              </a:rPr>
              <a:t>Nöz</a:t>
            </a:r>
            <a:endParaRPr>
              <a:solidFill>
                <a:srgbClr val="D8453F"/>
              </a:solidFill>
            </a:endParaRPr>
          </a:p>
          <a:p>
            <a:pPr indent="0" lvl="0" marL="0" rtl="0" algn="ctr">
              <a:spcBef>
                <a:spcPts val="0"/>
              </a:spcBef>
              <a:spcAft>
                <a:spcPts val="0"/>
              </a:spcAft>
              <a:buNone/>
            </a:pPr>
            <a:r>
              <a:rPr lang="en">
                <a:solidFill>
                  <a:srgbClr val="D8453F"/>
                </a:solidFill>
              </a:rPr>
              <a:t>Final Project</a:t>
            </a:r>
            <a:endParaRPr>
              <a:solidFill>
                <a:srgbClr val="D8453F"/>
              </a:solidFill>
            </a:endParaRPr>
          </a:p>
        </p:txBody>
      </p:sp>
      <p:sp>
        <p:nvSpPr>
          <p:cNvPr id="58" name="Google Shape;58;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lnSpcReduction="10000"/>
          </a:bodyPr>
          <a:lstStyle/>
          <a:p>
            <a:pPr indent="0" lvl="0" marL="0" rtl="0" algn="ctr">
              <a:spcBef>
                <a:spcPts val="0"/>
              </a:spcBef>
              <a:spcAft>
                <a:spcPts val="0"/>
              </a:spcAft>
              <a:buNone/>
            </a:pPr>
            <a:r>
              <a:rPr b="0" lang="en">
                <a:solidFill>
                  <a:srgbClr val="000000"/>
                </a:solidFill>
              </a:rPr>
              <a:t>Aarionne McMahon</a:t>
            </a:r>
            <a:endParaRPr b="0">
              <a:solidFill>
                <a:srgbClr val="000000"/>
              </a:solidFill>
            </a:endParaRPr>
          </a:p>
          <a:p>
            <a:pPr indent="0" lvl="0" marL="0" rtl="0" algn="ctr">
              <a:spcBef>
                <a:spcPts val="0"/>
              </a:spcBef>
              <a:spcAft>
                <a:spcPts val="0"/>
              </a:spcAft>
              <a:buNone/>
            </a:pPr>
            <a:r>
              <a:rPr b="0" lang="en">
                <a:solidFill>
                  <a:srgbClr val="000000"/>
                </a:solidFill>
              </a:rPr>
              <a:t>02-16-2022</a:t>
            </a:r>
            <a:endParaRPr b="0">
              <a:solidFill>
                <a:srgbClr val="000000"/>
              </a:solidFill>
            </a:endParaRPr>
          </a:p>
        </p:txBody>
      </p:sp>
      <p:sp>
        <p:nvSpPr>
          <p:cNvPr id="59" name="Google Shape;59;p13"/>
          <p:cNvSpPr txBox="1"/>
          <p:nvPr>
            <p:ph type="ctrTitle"/>
          </p:nvPr>
        </p:nvSpPr>
        <p:spPr>
          <a:xfrm>
            <a:off x="2318775" y="4301850"/>
            <a:ext cx="4506600" cy="515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0" lang="en" sz="1720">
                <a:solidFill>
                  <a:schemeClr val="accent1"/>
                </a:solidFill>
                <a:highlight>
                  <a:srgbClr val="EEB33A"/>
                </a:highlight>
                <a:latin typeface="Arial"/>
                <a:ea typeface="Arial"/>
                <a:cs typeface="Arial"/>
                <a:sym typeface="Arial"/>
              </a:rPr>
              <a:t>https://tbhq-amcmaho4-935.myshopify.com</a:t>
            </a:r>
            <a:endParaRPr sz="1720">
              <a:solidFill>
                <a:schemeClr val="accent1"/>
              </a:solidFill>
              <a:highlight>
                <a:srgbClr val="EEB33A"/>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Target Customer</a:t>
            </a:r>
            <a:endParaRPr/>
          </a:p>
        </p:txBody>
      </p:sp>
      <p:sp>
        <p:nvSpPr>
          <p:cNvPr id="65" name="Google Shape;65;p14"/>
          <p:cNvSpPr txBox="1"/>
          <p:nvPr>
            <p:ph idx="1" type="body"/>
          </p:nvPr>
        </p:nvSpPr>
        <p:spPr>
          <a:xfrm>
            <a:off x="311700" y="1152475"/>
            <a:ext cx="42603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Cory</a:t>
            </a:r>
            <a:endParaRPr/>
          </a:p>
          <a:p>
            <a:pPr indent="-342900" lvl="0" marL="457200" rtl="0" algn="l">
              <a:spcBef>
                <a:spcPts val="0"/>
              </a:spcBef>
              <a:spcAft>
                <a:spcPts val="0"/>
              </a:spcAft>
              <a:buSzPts val="1800"/>
              <a:buChar char="●"/>
            </a:pPr>
            <a:r>
              <a:rPr lang="en"/>
              <a:t>Nöz can help Cory because the sunscreen is made for people who love to be outside and like to travel as Cory does. Nöz is also an eco conscious company that creates affordable products for those who care about helping the environment, which Cory has </a:t>
            </a:r>
            <a:r>
              <a:rPr lang="en"/>
              <a:t>mentioned</a:t>
            </a:r>
            <a:r>
              <a:rPr lang="en"/>
              <a:t> is an important aspect he looks for in companies when purchasing products. </a:t>
            </a:r>
            <a:endParaRPr/>
          </a:p>
        </p:txBody>
      </p:sp>
      <p:pic>
        <p:nvPicPr>
          <p:cNvPr id="66" name="Google Shape;66;p14"/>
          <p:cNvPicPr preferRelativeResize="0"/>
          <p:nvPr/>
        </p:nvPicPr>
        <p:blipFill rotWithShape="1">
          <a:blip r:embed="rId3">
            <a:alphaModFix/>
          </a:blip>
          <a:srcRect b="0" l="4691" r="2946" t="4315"/>
          <a:stretch/>
        </p:blipFill>
        <p:spPr>
          <a:xfrm>
            <a:off x="4980938" y="100163"/>
            <a:ext cx="4020611" cy="4618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203275" y="191325"/>
            <a:ext cx="5618700" cy="804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Value Proposition</a:t>
            </a:r>
            <a:endParaRPr/>
          </a:p>
        </p:txBody>
      </p:sp>
      <p:sp>
        <p:nvSpPr>
          <p:cNvPr id="72" name="Google Shape;72;p15"/>
          <p:cNvSpPr txBox="1"/>
          <p:nvPr>
            <p:ph idx="4294967295" type="body"/>
          </p:nvPr>
        </p:nvSpPr>
        <p:spPr>
          <a:xfrm>
            <a:off x="279475" y="114262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1200"/>
              </a:spcAft>
              <a:buNone/>
            </a:pPr>
            <a:r>
              <a:rPr lang="en"/>
              <a:t>When looking for a vegan, cruelty-free, and eco-friendly product that makes you look good and feel good, choose Nöz. Nöz is the sunscreen that will protect your skin during your everyday travels, trips to the beach, or just your casual day of fun in the sun.</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78475"/>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Value Proposition</a:t>
            </a:r>
            <a:endParaRPr/>
          </a:p>
        </p:txBody>
      </p:sp>
      <p:sp>
        <p:nvSpPr>
          <p:cNvPr id="78" name="Google Shape;78;p16"/>
          <p:cNvSpPr txBox="1"/>
          <p:nvPr>
            <p:ph idx="1" type="body"/>
          </p:nvPr>
        </p:nvSpPr>
        <p:spPr>
          <a:xfrm>
            <a:off x="81675" y="648175"/>
            <a:ext cx="4342500" cy="41517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The homepage, to me, was the first point of customer interaction and I thought with the customer persona in mind, it would be important to both encapsulate the eco conscious tone of the company and provide an appealing page to look at. </a:t>
            </a:r>
            <a:endParaRPr/>
          </a:p>
          <a:p>
            <a:pPr indent="0" lvl="0" marL="0" rtl="0" algn="l">
              <a:spcBef>
                <a:spcPts val="1200"/>
              </a:spcBef>
              <a:spcAft>
                <a:spcPts val="0"/>
              </a:spcAft>
              <a:buNone/>
            </a:pPr>
            <a:r>
              <a:rPr lang="en"/>
              <a:t>So, in communicating my value proposition I added text about the sunscreen being eco friendly, included images that showed people having fun outside wearing Nöz, and used earthy tones to appeal to the customer. </a:t>
            </a:r>
            <a:endParaRPr/>
          </a:p>
          <a:p>
            <a:pPr indent="0" lvl="0" marL="0" rtl="0" algn="l">
              <a:spcBef>
                <a:spcPts val="1200"/>
              </a:spcBef>
              <a:spcAft>
                <a:spcPts val="1200"/>
              </a:spcAft>
              <a:buNone/>
            </a:pPr>
            <a:r>
              <a:t/>
            </a:r>
            <a:endParaRPr/>
          </a:p>
        </p:txBody>
      </p:sp>
      <p:pic>
        <p:nvPicPr>
          <p:cNvPr id="79" name="Google Shape;79;p16"/>
          <p:cNvPicPr preferRelativeResize="0"/>
          <p:nvPr/>
        </p:nvPicPr>
        <p:blipFill>
          <a:blip r:embed="rId3">
            <a:alphaModFix/>
          </a:blip>
          <a:stretch>
            <a:fillRect/>
          </a:stretch>
        </p:blipFill>
        <p:spPr>
          <a:xfrm>
            <a:off x="4697775" y="0"/>
            <a:ext cx="4274074" cy="2031700"/>
          </a:xfrm>
          <a:prstGeom prst="rect">
            <a:avLst/>
          </a:prstGeom>
          <a:noFill/>
          <a:ln>
            <a:noFill/>
          </a:ln>
        </p:spPr>
      </p:pic>
      <p:pic>
        <p:nvPicPr>
          <p:cNvPr id="80" name="Google Shape;80;p16"/>
          <p:cNvPicPr preferRelativeResize="0"/>
          <p:nvPr/>
        </p:nvPicPr>
        <p:blipFill rotWithShape="1">
          <a:blip r:embed="rId4">
            <a:alphaModFix/>
          </a:blip>
          <a:srcRect b="0" l="0" r="0" t="33735"/>
          <a:stretch/>
        </p:blipFill>
        <p:spPr>
          <a:xfrm>
            <a:off x="4697775" y="1552218"/>
            <a:ext cx="4274074" cy="1676081"/>
          </a:xfrm>
          <a:prstGeom prst="rect">
            <a:avLst/>
          </a:prstGeom>
          <a:noFill/>
          <a:ln>
            <a:noFill/>
          </a:ln>
        </p:spPr>
      </p:pic>
      <p:pic>
        <p:nvPicPr>
          <p:cNvPr id="81" name="Google Shape;81;p16"/>
          <p:cNvPicPr preferRelativeResize="0"/>
          <p:nvPr/>
        </p:nvPicPr>
        <p:blipFill>
          <a:blip r:embed="rId5">
            <a:alphaModFix/>
          </a:blip>
          <a:stretch>
            <a:fillRect/>
          </a:stretch>
        </p:blipFill>
        <p:spPr>
          <a:xfrm>
            <a:off x="4697775" y="3018550"/>
            <a:ext cx="4274074" cy="20317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Brand Visuals - Color Palette</a:t>
            </a:r>
            <a:endParaRPr/>
          </a:p>
        </p:txBody>
      </p:sp>
      <p:sp>
        <p:nvSpPr>
          <p:cNvPr id="87" name="Google Shape;87;p17"/>
          <p:cNvSpPr txBox="1"/>
          <p:nvPr>
            <p:ph idx="1" type="body"/>
          </p:nvPr>
        </p:nvSpPr>
        <p:spPr>
          <a:xfrm>
            <a:off x="311700" y="1152475"/>
            <a:ext cx="49662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For the website I wanted to go for a nature feel, which is mainly why I chose colors associated with nature. For example, yellow and red reminds me of the sun and happiness, and green reminds me of the trees. I also chose those colors because they are bold colors that would capture a customer’s interest and attract them to the site. </a:t>
            </a:r>
            <a:endParaRPr/>
          </a:p>
        </p:txBody>
      </p:sp>
      <p:pic>
        <p:nvPicPr>
          <p:cNvPr id="88" name="Google Shape;88;p17"/>
          <p:cNvPicPr preferRelativeResize="0"/>
          <p:nvPr/>
        </p:nvPicPr>
        <p:blipFill rotWithShape="1">
          <a:blip r:embed="rId3">
            <a:alphaModFix/>
          </a:blip>
          <a:srcRect b="0" l="0" r="5320" t="0"/>
          <a:stretch/>
        </p:blipFill>
        <p:spPr>
          <a:xfrm>
            <a:off x="5436525" y="835250"/>
            <a:ext cx="1652513" cy="3473000"/>
          </a:xfrm>
          <a:prstGeom prst="rect">
            <a:avLst/>
          </a:prstGeom>
          <a:noFill/>
          <a:ln>
            <a:noFill/>
          </a:ln>
        </p:spPr>
      </p:pic>
      <p:pic>
        <p:nvPicPr>
          <p:cNvPr id="89" name="Google Shape;89;p17"/>
          <p:cNvPicPr preferRelativeResize="0"/>
          <p:nvPr/>
        </p:nvPicPr>
        <p:blipFill>
          <a:blip r:embed="rId4">
            <a:alphaModFix/>
          </a:blip>
          <a:stretch>
            <a:fillRect/>
          </a:stretch>
        </p:blipFill>
        <p:spPr>
          <a:xfrm>
            <a:off x="5463888" y="4308250"/>
            <a:ext cx="1597801" cy="354275"/>
          </a:xfrm>
          <a:prstGeom prst="rect">
            <a:avLst/>
          </a:prstGeom>
          <a:noFill/>
          <a:ln>
            <a:noFill/>
          </a:ln>
        </p:spPr>
      </p:pic>
      <p:pic>
        <p:nvPicPr>
          <p:cNvPr id="90" name="Google Shape;90;p17"/>
          <p:cNvPicPr preferRelativeResize="0"/>
          <p:nvPr/>
        </p:nvPicPr>
        <p:blipFill>
          <a:blip r:embed="rId5">
            <a:alphaModFix/>
          </a:blip>
          <a:stretch>
            <a:fillRect/>
          </a:stretch>
        </p:blipFill>
        <p:spPr>
          <a:xfrm>
            <a:off x="7223350" y="1330300"/>
            <a:ext cx="1786825" cy="2212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7670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Brand Visuals - Photography</a:t>
            </a:r>
            <a:endParaRPr/>
          </a:p>
        </p:txBody>
      </p:sp>
      <p:sp>
        <p:nvSpPr>
          <p:cNvPr id="96" name="Google Shape;96;p18"/>
          <p:cNvSpPr txBox="1"/>
          <p:nvPr>
            <p:ph idx="1" type="body"/>
          </p:nvPr>
        </p:nvSpPr>
        <p:spPr>
          <a:xfrm>
            <a:off x="280850" y="637850"/>
            <a:ext cx="84513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 chose an image of a woman </a:t>
            </a:r>
            <a:r>
              <a:rPr lang="en"/>
              <a:t>outside</a:t>
            </a:r>
            <a:r>
              <a:rPr lang="en"/>
              <a:t> having fun, wearing Nöz</a:t>
            </a:r>
            <a:r>
              <a:rPr lang="en"/>
              <a:t>. I chose this image because I feel it perfectly represented the Nöz brand as it is fun and doesn’t feel forced. It also shows the product in use, which I feel proves that the product can be used in any outdoor setting.</a:t>
            </a:r>
            <a:endParaRPr/>
          </a:p>
        </p:txBody>
      </p:sp>
      <p:pic>
        <p:nvPicPr>
          <p:cNvPr id="97" name="Google Shape;97;p18"/>
          <p:cNvPicPr preferRelativeResize="0"/>
          <p:nvPr/>
        </p:nvPicPr>
        <p:blipFill>
          <a:blip r:embed="rId3">
            <a:alphaModFix/>
          </a:blip>
          <a:stretch>
            <a:fillRect/>
          </a:stretch>
        </p:blipFill>
        <p:spPr>
          <a:xfrm>
            <a:off x="1340600" y="2008500"/>
            <a:ext cx="6331824" cy="30264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SEO - Keyword research</a:t>
            </a:r>
            <a:endParaRPr/>
          </a:p>
        </p:txBody>
      </p:sp>
      <p:sp>
        <p:nvSpPr>
          <p:cNvPr id="103" name="Google Shape;103;p19"/>
          <p:cNvSpPr txBox="1"/>
          <p:nvPr>
            <p:ph idx="1" type="body"/>
          </p:nvPr>
        </p:nvSpPr>
        <p:spPr>
          <a:xfrm>
            <a:off x="311700" y="1152475"/>
            <a:ext cx="49662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5 keywords for the site’s meta title</a:t>
            </a:r>
            <a:endParaRPr/>
          </a:p>
          <a:p>
            <a:pPr indent="-317500" lvl="1" marL="914400" rtl="0" algn="l">
              <a:spcBef>
                <a:spcPts val="0"/>
              </a:spcBef>
              <a:spcAft>
                <a:spcPts val="0"/>
              </a:spcAft>
              <a:buSzPts val="1400"/>
              <a:buChar char="○"/>
            </a:pPr>
            <a:r>
              <a:rPr lang="en"/>
              <a:t>Reef safe sunscreen</a:t>
            </a:r>
            <a:endParaRPr/>
          </a:p>
          <a:p>
            <a:pPr indent="-317500" lvl="1" marL="914400" rtl="0" algn="l">
              <a:spcBef>
                <a:spcPts val="0"/>
              </a:spcBef>
              <a:spcAft>
                <a:spcPts val="0"/>
              </a:spcAft>
              <a:buSzPts val="1400"/>
              <a:buChar char="○"/>
            </a:pPr>
            <a:r>
              <a:rPr lang="en"/>
              <a:t>Best spf for face</a:t>
            </a:r>
            <a:endParaRPr/>
          </a:p>
          <a:p>
            <a:pPr indent="-317500" lvl="1" marL="914400" rtl="0" algn="l">
              <a:spcBef>
                <a:spcPts val="0"/>
              </a:spcBef>
              <a:spcAft>
                <a:spcPts val="0"/>
              </a:spcAft>
              <a:buSzPts val="1400"/>
              <a:buChar char="○"/>
            </a:pPr>
            <a:r>
              <a:rPr lang="en"/>
              <a:t>Eco friendly sunscreen</a:t>
            </a:r>
            <a:endParaRPr/>
          </a:p>
          <a:p>
            <a:pPr indent="-317500" lvl="1" marL="914400" rtl="0" algn="l">
              <a:spcBef>
                <a:spcPts val="0"/>
              </a:spcBef>
              <a:spcAft>
                <a:spcPts val="0"/>
              </a:spcAft>
              <a:buSzPts val="1400"/>
              <a:buChar char="○"/>
            </a:pPr>
            <a:r>
              <a:rPr lang="en"/>
              <a:t>Environmentally safe sunscreen</a:t>
            </a:r>
            <a:endParaRPr/>
          </a:p>
          <a:p>
            <a:pPr indent="-317500" lvl="1" marL="914400" rtl="0" algn="l">
              <a:spcBef>
                <a:spcPts val="0"/>
              </a:spcBef>
              <a:spcAft>
                <a:spcPts val="0"/>
              </a:spcAft>
              <a:buSzPts val="1400"/>
              <a:buChar char="○"/>
            </a:pPr>
            <a:r>
              <a:rPr lang="en"/>
              <a:t>Zinc oxide sunscreen</a:t>
            </a:r>
            <a:endParaRPr/>
          </a:p>
          <a:p>
            <a:pPr indent="-342900" lvl="0" marL="457200" rtl="0" algn="l">
              <a:spcBef>
                <a:spcPts val="0"/>
              </a:spcBef>
              <a:spcAft>
                <a:spcPts val="0"/>
              </a:spcAft>
              <a:buSzPts val="1800"/>
              <a:buChar char="●"/>
            </a:pPr>
            <a:r>
              <a:rPr lang="en"/>
              <a:t>I chose these keywords because I feel these words are angled towards my chosen customer persona and something he would search. I also chose a few of the keywords because they were trending up and had a higher volume than the rest.</a:t>
            </a:r>
            <a:endParaRPr/>
          </a:p>
        </p:txBody>
      </p:sp>
      <p:pic>
        <p:nvPicPr>
          <p:cNvPr id="104" name="Google Shape;104;p19"/>
          <p:cNvPicPr preferRelativeResize="0"/>
          <p:nvPr/>
        </p:nvPicPr>
        <p:blipFill rotWithShape="1">
          <a:blip r:embed="rId3">
            <a:alphaModFix/>
          </a:blip>
          <a:srcRect b="0" l="0" r="0" t="2893"/>
          <a:stretch/>
        </p:blipFill>
        <p:spPr>
          <a:xfrm>
            <a:off x="5190300" y="697650"/>
            <a:ext cx="3883399" cy="36285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SEO - Site Meta tags</a:t>
            </a:r>
            <a:endParaRPr/>
          </a:p>
        </p:txBody>
      </p:sp>
      <p:sp>
        <p:nvSpPr>
          <p:cNvPr id="110" name="Google Shape;110;p20"/>
          <p:cNvSpPr txBox="1"/>
          <p:nvPr>
            <p:ph idx="1" type="body"/>
          </p:nvPr>
        </p:nvSpPr>
        <p:spPr>
          <a:xfrm>
            <a:off x="311700" y="1152475"/>
            <a:ext cx="78414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 site’s meta title is important because it shows a site’s primary topic and what the site wants you to know about their product. It also increases clicks by using target keywords to attract customers.</a:t>
            </a:r>
            <a:endParaRPr/>
          </a:p>
          <a:p>
            <a:pPr indent="-342900" lvl="0" marL="457200" rtl="0" algn="l">
              <a:spcBef>
                <a:spcPts val="0"/>
              </a:spcBef>
              <a:spcAft>
                <a:spcPts val="0"/>
              </a:spcAft>
              <a:buSzPts val="1800"/>
              <a:buChar char="●"/>
            </a:pPr>
            <a:r>
              <a:rPr lang="en"/>
              <a:t>Targeted keywords used for meta title</a:t>
            </a:r>
            <a:endParaRPr/>
          </a:p>
          <a:p>
            <a:pPr indent="-317500" lvl="1" marL="914400" rtl="0" algn="l">
              <a:spcBef>
                <a:spcPts val="0"/>
              </a:spcBef>
              <a:spcAft>
                <a:spcPts val="0"/>
              </a:spcAft>
              <a:buSzPts val="1400"/>
              <a:buChar char="○"/>
            </a:pPr>
            <a:r>
              <a:rPr lang="en"/>
              <a:t>Reef Safe Sunscreen</a:t>
            </a:r>
            <a:endParaRPr/>
          </a:p>
          <a:p>
            <a:pPr indent="-317500" lvl="1" marL="914400" rtl="0" algn="l">
              <a:spcBef>
                <a:spcPts val="0"/>
              </a:spcBef>
              <a:spcAft>
                <a:spcPts val="0"/>
              </a:spcAft>
              <a:buSzPts val="1400"/>
              <a:buChar char="○"/>
            </a:pPr>
            <a:r>
              <a:rPr lang="en"/>
              <a:t>Best SPF for face</a:t>
            </a:r>
            <a:endParaRPr/>
          </a:p>
        </p:txBody>
      </p:sp>
      <p:pic>
        <p:nvPicPr>
          <p:cNvPr id="111" name="Google Shape;111;p20"/>
          <p:cNvPicPr preferRelativeResize="0"/>
          <p:nvPr/>
        </p:nvPicPr>
        <p:blipFill>
          <a:blip r:embed="rId3">
            <a:alphaModFix/>
          </a:blip>
          <a:stretch>
            <a:fillRect/>
          </a:stretch>
        </p:blipFill>
        <p:spPr>
          <a:xfrm>
            <a:off x="866313" y="3564075"/>
            <a:ext cx="6732168" cy="100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Landing page optimization</a:t>
            </a:r>
            <a:endParaRPr/>
          </a:p>
        </p:txBody>
      </p:sp>
      <p:sp>
        <p:nvSpPr>
          <p:cNvPr id="117" name="Google Shape;117;p21"/>
          <p:cNvSpPr txBox="1"/>
          <p:nvPr>
            <p:ph idx="1" type="body"/>
          </p:nvPr>
        </p:nvSpPr>
        <p:spPr>
          <a:xfrm>
            <a:off x="311700" y="1152475"/>
            <a:ext cx="4202700" cy="3416400"/>
          </a:xfrm>
          <a:prstGeom prst="rect">
            <a:avLst/>
          </a:prstGeom>
        </p:spPr>
        <p:txBody>
          <a:bodyPr anchorCtr="0" anchor="t" bIns="91425" lIns="91425" spcFirstLastPara="1" rIns="91425" wrap="square" tIns="91425">
            <a:normAutofit/>
          </a:bodyPr>
          <a:lstStyle/>
          <a:p>
            <a:pPr indent="-342900" lvl="0" marL="457200" marR="0" rtl="0" algn="l">
              <a:lnSpc>
                <a:spcPct val="115000"/>
              </a:lnSpc>
              <a:spcBef>
                <a:spcPts val="0"/>
              </a:spcBef>
              <a:spcAft>
                <a:spcPts val="0"/>
              </a:spcAft>
              <a:buSzPts val="1800"/>
              <a:buChar char="●"/>
            </a:pPr>
            <a:r>
              <a:rPr lang="en"/>
              <a:t>CRO Strategies Used</a:t>
            </a:r>
            <a:endParaRPr/>
          </a:p>
          <a:p>
            <a:pPr indent="-317500" lvl="1" marL="914400" marR="0" rtl="0" algn="l">
              <a:lnSpc>
                <a:spcPct val="115000"/>
              </a:lnSpc>
              <a:spcBef>
                <a:spcPts val="0"/>
              </a:spcBef>
              <a:spcAft>
                <a:spcPts val="0"/>
              </a:spcAft>
              <a:buSzPts val="1400"/>
              <a:buChar char="○"/>
            </a:pPr>
            <a:r>
              <a:rPr lang="en"/>
              <a:t>Bold, clear CTA button</a:t>
            </a:r>
            <a:endParaRPr/>
          </a:p>
          <a:p>
            <a:pPr indent="-317500" lvl="1" marL="914400" marR="0" rtl="0" algn="l">
              <a:lnSpc>
                <a:spcPct val="115000"/>
              </a:lnSpc>
              <a:spcBef>
                <a:spcPts val="0"/>
              </a:spcBef>
              <a:spcAft>
                <a:spcPts val="0"/>
              </a:spcAft>
              <a:buSzPts val="1400"/>
              <a:buChar char="○"/>
            </a:pPr>
            <a:r>
              <a:rPr lang="en"/>
              <a:t>Featured Product</a:t>
            </a:r>
            <a:endParaRPr/>
          </a:p>
          <a:p>
            <a:pPr indent="-317500" lvl="1" marL="914400" marR="0" rtl="0" algn="l">
              <a:lnSpc>
                <a:spcPct val="115000"/>
              </a:lnSpc>
              <a:spcBef>
                <a:spcPts val="0"/>
              </a:spcBef>
              <a:spcAft>
                <a:spcPts val="0"/>
              </a:spcAft>
              <a:buSzPts val="1400"/>
              <a:buChar char="○"/>
            </a:pPr>
            <a:r>
              <a:rPr lang="en"/>
              <a:t>Product Reviews</a:t>
            </a:r>
            <a:endParaRPr/>
          </a:p>
          <a:p>
            <a:pPr indent="-317500" lvl="1" marL="914400" marR="0" rtl="0" algn="l">
              <a:lnSpc>
                <a:spcPct val="115000"/>
              </a:lnSpc>
              <a:spcBef>
                <a:spcPts val="0"/>
              </a:spcBef>
              <a:spcAft>
                <a:spcPts val="0"/>
              </a:spcAft>
              <a:buSzPts val="1400"/>
              <a:buChar char="○"/>
            </a:pPr>
            <a:r>
              <a:rPr lang="en"/>
              <a:t>Trust Badges</a:t>
            </a:r>
            <a:endParaRPr/>
          </a:p>
          <a:p>
            <a:pPr indent="-317500" lvl="1" marL="914400" marR="0" rtl="0" algn="l">
              <a:lnSpc>
                <a:spcPct val="115000"/>
              </a:lnSpc>
              <a:spcBef>
                <a:spcPts val="0"/>
              </a:spcBef>
              <a:spcAft>
                <a:spcPts val="0"/>
              </a:spcAft>
              <a:buSzPts val="1400"/>
              <a:buChar char="○"/>
            </a:pPr>
            <a:r>
              <a:rPr lang="en"/>
              <a:t>Blog Posts</a:t>
            </a:r>
            <a:endParaRPr/>
          </a:p>
          <a:p>
            <a:pPr indent="-317500" lvl="1" marL="914400" marR="0" rtl="0" algn="l">
              <a:lnSpc>
                <a:spcPct val="115000"/>
              </a:lnSpc>
              <a:spcBef>
                <a:spcPts val="0"/>
              </a:spcBef>
              <a:spcAft>
                <a:spcPts val="0"/>
              </a:spcAft>
              <a:buSzPts val="1400"/>
              <a:buChar char="○"/>
            </a:pPr>
            <a:r>
              <a:rPr lang="en"/>
              <a:t>Discount code displayed on top of homepage</a:t>
            </a:r>
            <a:endParaRPr/>
          </a:p>
        </p:txBody>
      </p:sp>
      <p:pic>
        <p:nvPicPr>
          <p:cNvPr id="118" name="Google Shape;118;p21"/>
          <p:cNvPicPr preferRelativeResize="0"/>
          <p:nvPr/>
        </p:nvPicPr>
        <p:blipFill>
          <a:blip r:embed="rId3">
            <a:alphaModFix/>
          </a:blip>
          <a:stretch>
            <a:fillRect/>
          </a:stretch>
        </p:blipFill>
        <p:spPr>
          <a:xfrm>
            <a:off x="4319500" y="943900"/>
            <a:ext cx="4512799" cy="2214540"/>
          </a:xfrm>
          <a:prstGeom prst="rect">
            <a:avLst/>
          </a:prstGeom>
          <a:noFill/>
          <a:ln>
            <a:noFill/>
          </a:ln>
        </p:spPr>
      </p:pic>
      <p:pic>
        <p:nvPicPr>
          <p:cNvPr id="119" name="Google Shape;119;p21"/>
          <p:cNvPicPr preferRelativeResize="0"/>
          <p:nvPr/>
        </p:nvPicPr>
        <p:blipFill>
          <a:blip r:embed="rId4">
            <a:alphaModFix/>
          </a:blip>
          <a:stretch>
            <a:fillRect/>
          </a:stretch>
        </p:blipFill>
        <p:spPr>
          <a:xfrm>
            <a:off x="4201700" y="3256115"/>
            <a:ext cx="3899052" cy="173498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 Testing</a:t>
            </a:r>
            <a:endParaRPr/>
          </a:p>
        </p:txBody>
      </p:sp>
      <p:sp>
        <p:nvSpPr>
          <p:cNvPr id="125" name="Google Shape;125;p22"/>
          <p:cNvSpPr txBox="1"/>
          <p:nvPr>
            <p:ph idx="1" type="body"/>
          </p:nvPr>
        </p:nvSpPr>
        <p:spPr>
          <a:xfrm>
            <a:off x="205200" y="957575"/>
            <a:ext cx="8520600" cy="9465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If the homepage includes a free shipping discount code then sales will increase due to offering a promotion that will allow customers to save money and make customers more inclined to buy from the site. </a:t>
            </a:r>
            <a:endParaRPr/>
          </a:p>
        </p:txBody>
      </p:sp>
      <p:pic>
        <p:nvPicPr>
          <p:cNvPr id="126" name="Google Shape;126;p22"/>
          <p:cNvPicPr preferRelativeResize="0"/>
          <p:nvPr/>
        </p:nvPicPr>
        <p:blipFill rotWithShape="1">
          <a:blip r:embed="rId3">
            <a:alphaModFix/>
          </a:blip>
          <a:srcRect b="0" l="0" r="0" t="6437"/>
          <a:stretch/>
        </p:blipFill>
        <p:spPr>
          <a:xfrm>
            <a:off x="4719425" y="2277825"/>
            <a:ext cx="4367227" cy="2236600"/>
          </a:xfrm>
          <a:prstGeom prst="rect">
            <a:avLst/>
          </a:prstGeom>
          <a:noFill/>
          <a:ln>
            <a:noFill/>
          </a:ln>
        </p:spPr>
      </p:pic>
      <p:pic>
        <p:nvPicPr>
          <p:cNvPr id="127" name="Google Shape;127;p22"/>
          <p:cNvPicPr preferRelativeResize="0"/>
          <p:nvPr/>
        </p:nvPicPr>
        <p:blipFill rotWithShape="1">
          <a:blip r:embed="rId4">
            <a:alphaModFix/>
          </a:blip>
          <a:srcRect b="0" l="0" r="0" t="15440"/>
          <a:stretch/>
        </p:blipFill>
        <p:spPr>
          <a:xfrm>
            <a:off x="205209" y="2277825"/>
            <a:ext cx="4476918" cy="2236600"/>
          </a:xfrm>
          <a:prstGeom prst="rect">
            <a:avLst/>
          </a:prstGeom>
          <a:noFill/>
          <a:ln>
            <a:noFill/>
          </a:ln>
        </p:spPr>
      </p:pic>
      <p:sp>
        <p:nvSpPr>
          <p:cNvPr id="128" name="Google Shape;128;p22"/>
          <p:cNvSpPr txBox="1"/>
          <p:nvPr/>
        </p:nvSpPr>
        <p:spPr>
          <a:xfrm>
            <a:off x="205200" y="1846725"/>
            <a:ext cx="1135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2"/>
                </a:solidFill>
                <a:latin typeface="Domine"/>
                <a:ea typeface="Domine"/>
                <a:cs typeface="Domine"/>
                <a:sym typeface="Domine"/>
              </a:rPr>
              <a:t>Original:</a:t>
            </a:r>
            <a:endParaRPr sz="1600">
              <a:solidFill>
                <a:schemeClr val="dk2"/>
              </a:solidFill>
              <a:latin typeface="Domine"/>
              <a:ea typeface="Domine"/>
              <a:cs typeface="Domine"/>
              <a:sym typeface="Domine"/>
            </a:endParaRPr>
          </a:p>
        </p:txBody>
      </p:sp>
      <p:sp>
        <p:nvSpPr>
          <p:cNvPr id="129" name="Google Shape;129;p22"/>
          <p:cNvSpPr txBox="1"/>
          <p:nvPr/>
        </p:nvSpPr>
        <p:spPr>
          <a:xfrm>
            <a:off x="4719425" y="1846725"/>
            <a:ext cx="1067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2"/>
                </a:solidFill>
                <a:latin typeface="Domine"/>
                <a:ea typeface="Domine"/>
                <a:cs typeface="Domine"/>
                <a:sym typeface="Domine"/>
              </a:rPr>
              <a:t>Variant:</a:t>
            </a:r>
            <a:endParaRPr sz="1600">
              <a:solidFill>
                <a:schemeClr val="dk2"/>
              </a:solidFill>
              <a:latin typeface="Domine"/>
              <a:ea typeface="Domine"/>
              <a:cs typeface="Domine"/>
              <a:sym typeface="Domin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311700" y="15880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Email </a:t>
            </a:r>
            <a:endParaRPr sz="3100"/>
          </a:p>
        </p:txBody>
      </p:sp>
      <p:pic>
        <p:nvPicPr>
          <p:cNvPr id="135" name="Google Shape;135;p23"/>
          <p:cNvPicPr preferRelativeResize="0"/>
          <p:nvPr/>
        </p:nvPicPr>
        <p:blipFill rotWithShape="1">
          <a:blip r:embed="rId3">
            <a:alphaModFix/>
          </a:blip>
          <a:srcRect b="0" l="27525" r="27030" t="5820"/>
          <a:stretch/>
        </p:blipFill>
        <p:spPr>
          <a:xfrm>
            <a:off x="249275" y="784900"/>
            <a:ext cx="4004634" cy="3857625"/>
          </a:xfrm>
          <a:prstGeom prst="rect">
            <a:avLst/>
          </a:prstGeom>
          <a:noFill/>
          <a:ln>
            <a:noFill/>
          </a:ln>
        </p:spPr>
      </p:pic>
      <p:pic>
        <p:nvPicPr>
          <p:cNvPr id="136" name="Google Shape;136;p23"/>
          <p:cNvPicPr preferRelativeResize="0"/>
          <p:nvPr/>
        </p:nvPicPr>
        <p:blipFill>
          <a:blip r:embed="rId4">
            <a:alphaModFix/>
          </a:blip>
          <a:stretch>
            <a:fillRect/>
          </a:stretch>
        </p:blipFill>
        <p:spPr>
          <a:xfrm>
            <a:off x="4572000" y="728913"/>
            <a:ext cx="4295376" cy="36856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Instagram post </a:t>
            </a:r>
            <a:endParaRPr sz="3100"/>
          </a:p>
          <a:p>
            <a:pPr indent="0" lvl="0" marL="0" rtl="0" algn="l">
              <a:spcBef>
                <a:spcPts val="0"/>
              </a:spcBef>
              <a:spcAft>
                <a:spcPts val="0"/>
              </a:spcAft>
              <a:buNone/>
            </a:pPr>
            <a:r>
              <a:t/>
            </a:r>
            <a:endParaRPr/>
          </a:p>
        </p:txBody>
      </p:sp>
      <p:pic>
        <p:nvPicPr>
          <p:cNvPr id="142" name="Google Shape;142;p24"/>
          <p:cNvPicPr preferRelativeResize="0"/>
          <p:nvPr/>
        </p:nvPicPr>
        <p:blipFill rotWithShape="1">
          <a:blip r:embed="rId3">
            <a:alphaModFix/>
          </a:blip>
          <a:srcRect b="0" l="5020" r="6279" t="0"/>
          <a:stretch/>
        </p:blipFill>
        <p:spPr>
          <a:xfrm>
            <a:off x="2757525" y="899625"/>
            <a:ext cx="3370901" cy="4148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